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477" r:id="rId5"/>
    <p:sldId id="498" r:id="rId7"/>
    <p:sldId id="487" r:id="rId8"/>
    <p:sldId id="488" r:id="rId9"/>
    <p:sldId id="489" r:id="rId10"/>
    <p:sldId id="482" r:id="rId11"/>
    <p:sldId id="485" r:id="rId12"/>
    <p:sldId id="490" r:id="rId13"/>
    <p:sldId id="516" r:id="rId14"/>
    <p:sldId id="517" r:id="rId15"/>
    <p:sldId id="510" r:id="rId16"/>
    <p:sldId id="484" r:id="rId17"/>
    <p:sldId id="515" r:id="rId18"/>
    <p:sldId id="486" r:id="rId19"/>
    <p:sldId id="537" r:id="rId20"/>
    <p:sldId id="259" r:id="rId21"/>
    <p:sldId id="499" r:id="rId22"/>
    <p:sldId id="525" r:id="rId23"/>
    <p:sldId id="529" r:id="rId24"/>
    <p:sldId id="526" r:id="rId25"/>
    <p:sldId id="527" r:id="rId26"/>
    <p:sldId id="528" r:id="rId27"/>
    <p:sldId id="530" r:id="rId28"/>
    <p:sldId id="535" r:id="rId29"/>
    <p:sldId id="53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09AFD"/>
    <a:srgbClr val="4F7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92995BF-51D8-4B85-A612-B58CEA0B1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54450" y="4984501"/>
            <a:ext cx="4483100" cy="474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智能软件研究中心通用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02993" y="5816058"/>
            <a:ext cx="2386013" cy="301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孟令中  副研究员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321299" y="6188386"/>
            <a:ext cx="1549400" cy="285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kumimoji="1" lang="en-US" altLang="zh-CN" dirty="0"/>
              <a:t>2019/02/25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1006737"/>
            <a:ext cx="1493777" cy="613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7BF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 录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361281" y="1884904"/>
            <a:ext cx="3488510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项目介绍</a:t>
            </a:r>
            <a:endParaRPr kumimoji="1"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1361280" y="2577869"/>
            <a:ext cx="3488511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02</a:t>
            </a:r>
            <a:r>
              <a:rPr kumimoji="1" lang="zh-CN" altLang="en-US" dirty="0"/>
              <a:t> 项目计划</a:t>
            </a:r>
            <a:endParaRPr kumimoji="1"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361280" y="3270834"/>
            <a:ext cx="3488512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03</a:t>
            </a:r>
            <a:r>
              <a:rPr kumimoji="1" lang="zh-CN" altLang="en-US" dirty="0"/>
              <a:t> 项目所需人力</a:t>
            </a:r>
            <a:endParaRPr kumimoji="1" lang="zh-CN" altLang="en-US" dirty="0"/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361280" y="3963799"/>
            <a:ext cx="3488512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04</a:t>
            </a:r>
            <a:r>
              <a:rPr kumimoji="1" lang="zh-CN" altLang="en-US" dirty="0"/>
              <a:t> 项目市场用户调研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9262"/>
            <a:ext cx="12192000" cy="685800"/>
          </a:xfrm>
          <a:prstGeom prst="rect">
            <a:avLst/>
          </a:prstGeom>
        </p:spPr>
      </p:pic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894127"/>
            <a:ext cx="2118810" cy="396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项目介绍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1637802"/>
            <a:ext cx="3784761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副标题：本项目介绍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4000" y="2234713"/>
            <a:ext cx="2152650" cy="382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正文：本项目内容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662266" y="2660249"/>
            <a:ext cx="2867467" cy="696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谢 谢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93505" y="3716080"/>
            <a:ext cx="1804988" cy="35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欢迎交流合作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5193505" y="4074292"/>
            <a:ext cx="1804988" cy="35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2019/2/25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备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1631" y="365125"/>
            <a:ext cx="12942277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031631" y="6356350"/>
            <a:ext cx="3376246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970585" y="6356350"/>
            <a:ext cx="506436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597662" y="6356350"/>
            <a:ext cx="3376246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image" Target="../media/image4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hyperlink" Target="https://github.com/riscv-non-isa/riscv-brs/blob/main/brs_tests.adoc&#13;" TargetMode="External"/><Relationship Id="rId7" Type="http://schemas.openxmlformats.org/officeDocument/2006/relationships/hyperlink" Target="https://github.com/riscv-non-isa/server-soc-ts" TargetMode="External"/><Relationship Id="rId6" Type="http://schemas.openxmlformats.org/officeDocument/2006/relationships/hyperlink" Target="https://github.com/riscv-non-isa/riscv-server-platform" TargetMode="External"/><Relationship Id="rId5" Type="http://schemas.openxmlformats.org/officeDocument/2006/relationships/hyperlink" Target="https://lists.riscv.org/g/tech-server-platform" TargetMode="External"/><Relationship Id="rId4" Type="http://schemas.openxmlformats.org/officeDocument/2006/relationships/hyperlink" Target="https://github.com/ARM-software/arm-enterprise-acs" TargetMode="External"/><Relationship Id="rId3" Type="http://schemas.openxmlformats.org/officeDocument/2006/relationships/hyperlink" Target="https://github.com/ARM-software/arm-systemready" TargetMode="External"/><Relationship Id="rId2" Type="http://schemas.openxmlformats.org/officeDocument/2006/relationships/hyperlink" Target="https://developer.arm.com/Architectures/Software%20Standards" TargetMode="Externa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18.png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0" Type="http://schemas.openxmlformats.org/officeDocument/2006/relationships/notesSlide" Target="../notesSlides/notesSlide17.xml"/><Relationship Id="rId2" Type="http://schemas.openxmlformats.org/officeDocument/2006/relationships/tags" Target="../tags/tag25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tags" Target="../tags/tag44.xml"/><Relationship Id="rId4" Type="http://schemas.openxmlformats.org/officeDocument/2006/relationships/image" Target="../media/image20.png"/><Relationship Id="rId3" Type="http://schemas.openxmlformats.org/officeDocument/2006/relationships/tags" Target="../tags/tag43.xml"/><Relationship Id="rId2" Type="http://schemas.openxmlformats.org/officeDocument/2006/relationships/image" Target="../media/image19.png"/><Relationship Id="rId1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3" Type="http://schemas.openxmlformats.org/officeDocument/2006/relationships/notesSlide" Target="../notesSlides/notesSlide19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4" Type="http://schemas.openxmlformats.org/officeDocument/2006/relationships/notesSlide" Target="../notesSlides/notesSlide20.xml"/><Relationship Id="rId23" Type="http://schemas.openxmlformats.org/officeDocument/2006/relationships/slideLayout" Target="../slideLayouts/slideLayout3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tags" Target="../tags/tag67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5.png"/><Relationship Id="rId7" Type="http://schemas.openxmlformats.org/officeDocument/2006/relationships/tags" Target="../tags/tag93.xml"/><Relationship Id="rId6" Type="http://schemas.openxmlformats.org/officeDocument/2006/relationships/image" Target="../media/image24.png"/><Relationship Id="rId5" Type="http://schemas.openxmlformats.org/officeDocument/2006/relationships/tags" Target="../tags/tag92.xml"/><Relationship Id="rId4" Type="http://schemas.openxmlformats.org/officeDocument/2006/relationships/image" Target="../media/image23.png"/><Relationship Id="rId3" Type="http://schemas.openxmlformats.org/officeDocument/2006/relationships/tags" Target="../tags/tag91.xml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23.xml"/><Relationship Id="rId1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3" Type="http://schemas.openxmlformats.org/officeDocument/2006/relationships/notesSlide" Target="../notesSlides/notesSlide24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" Type="http://schemas.openxmlformats.org/officeDocument/2006/relationships/image" Target="../media/image12.png"/><Relationship Id="rId3" Type="http://schemas.openxmlformats.org/officeDocument/2006/relationships/tags" Target="../tags/tag7.xml"/><Relationship Id="rId2" Type="http://schemas.openxmlformats.org/officeDocument/2006/relationships/image" Target="../media/image11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.xml"/><Relationship Id="rId3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hyperlink" Target="https://zoom.us/rec/play/g4xL8ic5pK0Q32L0SRTZxWgz1_ud1u3ZnWfC72oergnZe3kJC3QYr5x_pCJLvIpQ1w6crL0FcwbCWio.J5i0h55A65zsKejp?canPlayFromShare=true&amp;from=share_recording_detail&amp;startTime=1717430160000&amp;componentName=rec-play&amp;originRequestUrl=https%3A%2F%2Fzoom.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96035" y="4984750"/>
            <a:ext cx="9600565" cy="474345"/>
          </a:xfrm>
        </p:spPr>
        <p:txBody>
          <a:bodyPr/>
          <a:lstStyle/>
          <a:p>
            <a:r>
              <a:rPr kumimoji="1" lang="en-US" altLang="zh-CN" dirty="0"/>
              <a:t>RISC-V-</a:t>
            </a:r>
            <a:r>
              <a:rPr kumimoji="1" lang="en-US" altLang="zh-CN" dirty="0"/>
              <a:t>server-platform-standards</a:t>
            </a:r>
            <a:endParaRPr kumimoji="1"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朱恒博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/>
              <a:t>2023/07/26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</a:t>
            </a:r>
            <a:r>
              <a:rPr kumimoji="1" lang="en-US" altLang="zh-CN" dirty="0">
                <a:sym typeface="+mn-ea"/>
              </a:rPr>
              <a:t>server platform TG </a:t>
            </a:r>
            <a:r>
              <a:rPr kumimoji="1" lang="zh-CN" altLang="en-US" dirty="0">
                <a:sym typeface="+mn-ea"/>
              </a:rPr>
              <a:t>进展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2610" y="1560830"/>
            <a:ext cx="9928860" cy="5046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server platform TG </a:t>
            </a:r>
            <a:r>
              <a:rPr kumimoji="1" lang="zh-CN" altLang="en-US" dirty="0">
                <a:sym typeface="+mn-ea"/>
              </a:rPr>
              <a:t>进展</a:t>
            </a:r>
            <a:r>
              <a:rPr kumimoji="1" lang="en-US" altLang="zh-CN" dirty="0">
                <a:sym typeface="+mn-ea"/>
              </a:rPr>
              <a:t> -- CTS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0115" y="1941195"/>
            <a:ext cx="8791575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server platform TG </a:t>
            </a:r>
            <a:r>
              <a:rPr kumimoji="1" lang="zh-CN" altLang="en-US" dirty="0">
                <a:sym typeface="+mn-ea"/>
              </a:rPr>
              <a:t>进展</a:t>
            </a:r>
            <a:r>
              <a:rPr kumimoji="1" lang="en-US" altLang="zh-CN" dirty="0">
                <a:sym typeface="+mn-ea"/>
              </a:rPr>
              <a:t> -- CTS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1070" y="1704340"/>
            <a:ext cx="862965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server platform TG </a:t>
            </a:r>
            <a:r>
              <a:rPr kumimoji="1" lang="zh-CN" altLang="en-US" dirty="0">
                <a:sym typeface="+mn-ea"/>
              </a:rPr>
              <a:t>进展</a:t>
            </a:r>
            <a:r>
              <a:rPr kumimoji="1" lang="en-US" altLang="zh-CN" dirty="0">
                <a:sym typeface="+mn-ea"/>
              </a:rPr>
              <a:t> -- CTS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2790" y="1863725"/>
            <a:ext cx="852487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03 Questions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492442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目前已知的</a:t>
            </a:r>
            <a:r>
              <a:rPr lang="zh-CN" altLang="en-US">
                <a:latin typeface="微软雅黑" charset="0"/>
                <a:ea typeface="微软雅黑" charset="0"/>
              </a:rPr>
              <a:t>工作：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charset="0"/>
                <a:ea typeface="微软雅黑" charset="0"/>
              </a:rPr>
              <a:t>制定</a:t>
            </a:r>
            <a:r>
              <a:rPr lang="en-US" altLang="zh-CN">
                <a:latin typeface="微软雅黑" charset="0"/>
                <a:ea typeface="微软雅黑" charset="0"/>
              </a:rPr>
              <a:t> server platform </a:t>
            </a:r>
            <a:r>
              <a:rPr lang="zh-CN" altLang="en-US">
                <a:latin typeface="微软雅黑" charset="0"/>
                <a:ea typeface="微软雅黑" charset="0"/>
              </a:rPr>
              <a:t>标准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charset="0"/>
                <a:ea typeface="微软雅黑" charset="0"/>
              </a:rPr>
              <a:t>Qemu RISC-V Server Platform Machine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charset="0"/>
                <a:ea typeface="微软雅黑" charset="0"/>
              </a:rPr>
              <a:t>EDK-II RISC-V Qemu Server Platform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charset="0"/>
                <a:ea typeface="微软雅黑" charset="0"/>
              </a:rPr>
              <a:t>CTS </a:t>
            </a:r>
            <a:r>
              <a:rPr lang="zh-CN" altLang="en-US">
                <a:latin typeface="微软雅黑" charset="0"/>
                <a:ea typeface="微软雅黑" charset="0"/>
              </a:rPr>
              <a:t>测试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65825" y="1589405"/>
            <a:ext cx="0" cy="5121910"/>
          </a:xfrm>
          <a:prstGeom prst="line">
            <a:avLst/>
          </a:prstGeom>
          <a:ln w="12700" cap="flat" cmpd="sng">
            <a:solidFill>
              <a:schemeClr val="tx1"/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43345" y="1701800"/>
            <a:ext cx="492442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313170" y="1701800"/>
            <a:ext cx="560387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Question i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nner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charset="0"/>
                <a:ea typeface="微软雅黑" charset="0"/>
              </a:rPr>
              <a:t>ARM systemready </a:t>
            </a:r>
            <a:r>
              <a:rPr lang="zh-CN" altLang="en-US">
                <a:latin typeface="微软雅黑" charset="0"/>
                <a:ea typeface="微软雅黑" charset="0"/>
              </a:rPr>
              <a:t>的影响力</a:t>
            </a:r>
            <a:r>
              <a:rPr lang="zh-CN" altLang="en-US">
                <a:latin typeface="微软雅黑" charset="0"/>
                <a:ea typeface="微软雅黑" charset="0"/>
              </a:rPr>
              <a:t>如何？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charset="0"/>
                <a:ea typeface="微软雅黑" charset="0"/>
              </a:rPr>
              <a:t>给我们做哪个部分？目前的状态是什么</a:t>
            </a:r>
            <a:r>
              <a:rPr lang="zh-CN" altLang="en-US">
                <a:latin typeface="微软雅黑" charset="0"/>
                <a:ea typeface="微软雅黑" charset="0"/>
              </a:rPr>
              <a:t>样？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charset="0"/>
                <a:ea typeface="微软雅黑" charset="0"/>
              </a:rPr>
              <a:t>给我们接手部分的目标是</a:t>
            </a:r>
            <a:r>
              <a:rPr lang="zh-CN" altLang="en-US">
                <a:latin typeface="微软雅黑" charset="0"/>
                <a:ea typeface="微软雅黑" charset="0"/>
              </a:rPr>
              <a:t>什么？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charset="0"/>
                <a:ea typeface="微软雅黑" charset="0"/>
              </a:rPr>
              <a:t>如何上手，他们会给一些指导还是其他</a:t>
            </a:r>
            <a:r>
              <a:rPr lang="zh-CN" altLang="en-US">
                <a:latin typeface="微软雅黑" charset="0"/>
                <a:ea typeface="微软雅黑" charset="0"/>
              </a:rPr>
              <a:t>方式？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Quest to Intel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1</a:t>
            </a:r>
            <a:r>
              <a:rPr lang="zh-CN" altLang="en-US">
                <a:latin typeface="微软雅黑" charset="0"/>
                <a:ea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</a:rPr>
              <a:t>CTS </a:t>
            </a:r>
            <a:r>
              <a:rPr lang="zh-CN" altLang="en-US">
                <a:latin typeface="微软雅黑" charset="0"/>
                <a:ea typeface="微软雅黑" charset="0"/>
              </a:rPr>
              <a:t>目前缺少哪些内容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 </a:t>
            </a:r>
            <a:r>
              <a:rPr lang="zh-CN" altLang="en-US">
                <a:latin typeface="微软雅黑" charset="0"/>
                <a:ea typeface="微软雅黑" charset="0"/>
              </a:rPr>
              <a:t>峰会上介绍目前只</a:t>
            </a:r>
            <a:r>
              <a:rPr lang="zh-CN" altLang="en-US">
                <a:latin typeface="微软雅黑" charset="0"/>
                <a:ea typeface="微软雅黑" charset="0"/>
              </a:rPr>
              <a:t>包含</a:t>
            </a:r>
            <a:r>
              <a:rPr lang="en-US" altLang="zh-CN">
                <a:latin typeface="微软雅黑" charset="0"/>
                <a:ea typeface="微软雅黑" charset="0"/>
              </a:rPr>
              <a:t>BRS 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2</a:t>
            </a:r>
            <a:r>
              <a:rPr lang="zh-CN" altLang="en-US">
                <a:latin typeface="微软雅黑" charset="0"/>
                <a:ea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</a:rPr>
              <a:t>CTS </a:t>
            </a:r>
            <a:r>
              <a:rPr lang="zh-CN" altLang="en-US">
                <a:latin typeface="微软雅黑" charset="0"/>
                <a:ea typeface="微软雅黑" charset="0"/>
              </a:rPr>
              <a:t>基于</a:t>
            </a:r>
            <a:r>
              <a:rPr lang="en-US" altLang="zh-CN">
                <a:latin typeface="微软雅黑" charset="0"/>
                <a:ea typeface="微软雅黑" charset="0"/>
              </a:rPr>
              <a:t> Qemu </a:t>
            </a:r>
            <a:r>
              <a:rPr lang="zh-CN" altLang="en-US">
                <a:latin typeface="微软雅黑" charset="0"/>
                <a:ea typeface="微软雅黑" charset="0"/>
              </a:rPr>
              <a:t>目前有可以</a:t>
            </a:r>
            <a:r>
              <a:rPr lang="en-US" altLang="zh-CN">
                <a:latin typeface="微软雅黑" charset="0"/>
                <a:ea typeface="微软雅黑" charset="0"/>
              </a:rPr>
              <a:t> run </a:t>
            </a:r>
            <a:r>
              <a:rPr lang="zh-CN" altLang="en-US">
                <a:latin typeface="微软雅黑" charset="0"/>
                <a:ea typeface="微软雅黑" charset="0"/>
              </a:rPr>
              <a:t>的方案吗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3</a:t>
            </a:r>
            <a:r>
              <a:rPr lang="zh-CN" altLang="en-US">
                <a:latin typeface="微软雅黑" charset="0"/>
                <a:ea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</a:rPr>
              <a:t>CTS </a:t>
            </a:r>
            <a:r>
              <a:rPr lang="zh-CN" altLang="en-US">
                <a:latin typeface="微软雅黑" charset="0"/>
                <a:ea typeface="微软雅黑" charset="0"/>
              </a:rPr>
              <a:t>在硬件上怎么</a:t>
            </a:r>
            <a:r>
              <a:rPr lang="zh-CN" altLang="en-US">
                <a:latin typeface="微软雅黑" charset="0"/>
                <a:ea typeface="微软雅黑" charset="0"/>
              </a:rPr>
              <a:t>跑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</a:rPr>
              <a:t>、目前有哪些</a:t>
            </a:r>
            <a:r>
              <a:rPr lang="en-US" altLang="zh-CN">
                <a:latin typeface="微软雅黑" charset="0"/>
                <a:ea typeface="微软雅黑" charset="0"/>
              </a:rPr>
              <a:t>CTS</a:t>
            </a:r>
            <a:r>
              <a:rPr lang="zh-CN" altLang="en-US">
                <a:latin typeface="微软雅黑" charset="0"/>
                <a:ea typeface="微软雅黑" charset="0"/>
              </a:rPr>
              <a:t>我们可以参与，避免和其他人</a:t>
            </a:r>
            <a:r>
              <a:rPr lang="zh-CN" altLang="en-US">
                <a:latin typeface="微软雅黑" charset="0"/>
                <a:ea typeface="微软雅黑" charset="0"/>
              </a:rPr>
              <a:t>冲突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+mj-lt"/>
              <a:buNone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04 </a:t>
            </a:r>
            <a:r>
              <a:rPr kumimoji="1" lang="zh-CN" altLang="en-US" dirty="0">
                <a:sym typeface="+mn-ea"/>
              </a:rPr>
              <a:t>其他资料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1016698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ARM systemready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sym typeface="+mn-ea"/>
                <a:hlinkClick r:id="rId2" action="ppaction://hlinkfile"/>
              </a:rPr>
              <a:t>https://developer.arm.com/Architectures/Software%20Standards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sym typeface="+mn-ea"/>
                <a:hlinkClick r:id="rId3" action="ppaction://hlinkfile"/>
              </a:rPr>
              <a:t>https://github.com/ARM-software/arm-systemready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ARM </a:t>
            </a:r>
            <a:r>
              <a:rPr lang="en-US" altLang="zh-CN">
                <a:latin typeface="微软雅黑" charset="0"/>
                <a:ea typeface="微软雅黑" charset="0"/>
              </a:rPr>
              <a:t>ACS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微软雅黑" charset="0"/>
                <a:ea typeface="微软雅黑" charset="0"/>
                <a:hlinkClick r:id="rId4" action="ppaction://hlinkfile"/>
              </a:rPr>
              <a:t>https://github.com/ARM-software/arm-enterprise-acs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Server platform </a:t>
            </a:r>
            <a:r>
              <a:rPr lang="en-US" altLang="zh-CN">
                <a:latin typeface="微软雅黑" charset="0"/>
                <a:ea typeface="微软雅黑" charset="0"/>
              </a:rPr>
              <a:t>TG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微软雅黑" charset="0"/>
                <a:ea typeface="微软雅黑" charset="0"/>
                <a:hlinkClick r:id="rId5" action="ppaction://hlinkfile"/>
              </a:rPr>
              <a:t>https://lists.riscv.org/g/tech-server-platform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微软雅黑" charset="0"/>
                <a:ea typeface="微软雅黑" charset="0"/>
                <a:hlinkClick r:id="rId6" action="ppaction://hlinkfile"/>
              </a:rPr>
              <a:t>https://github.com/riscv-non-isa/riscv-server-platform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CTS </a:t>
            </a:r>
            <a:r>
              <a:rPr lang="en-US" altLang="zh-CN">
                <a:latin typeface="微软雅黑" charset="0"/>
                <a:ea typeface="微软雅黑" charset="0"/>
              </a:rPr>
              <a:t>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742950" lvl="1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server-soc </a:t>
            </a:r>
            <a:r>
              <a:rPr lang="en-US" altLang="zh-CN">
                <a:latin typeface="微软雅黑" charset="0"/>
                <a:ea typeface="微软雅黑" charset="0"/>
              </a:rPr>
              <a:t>test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微软雅黑" charset="0"/>
                <a:ea typeface="微软雅黑" charset="0"/>
                <a:hlinkClick r:id="rId7" action="ppaction://hlinkfile"/>
              </a:rPr>
              <a:t>https://github.com/riscv-non-isa/server-soc-ts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742950" lvl="1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brs </a:t>
            </a:r>
            <a:r>
              <a:rPr lang="en-US" altLang="zh-CN">
                <a:latin typeface="微软雅黑" charset="0"/>
                <a:ea typeface="微软雅黑" charset="0"/>
              </a:rPr>
              <a:t>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微软雅黑" charset="0"/>
                <a:ea typeface="微软雅黑" charset="0"/>
                <a:hlinkClick r:id="rId8" action="ppaction://hlinkfile"/>
              </a:rPr>
              <a:t>https://github.com/riscv-non-isa/riscv-brs/blob/main/brs_tests.adoc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742950" lvl="1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sbi </a:t>
            </a:r>
            <a:r>
              <a:rPr lang="en-US" altLang="zh-CN">
                <a:latin typeface="微软雅黑" charset="0"/>
                <a:ea typeface="微软雅黑" charset="0"/>
              </a:rPr>
              <a:t>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742950" lvl="1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security interface </a:t>
            </a:r>
            <a:r>
              <a:rPr lang="en-US" altLang="zh-CN">
                <a:latin typeface="微软雅黑" charset="0"/>
                <a:ea typeface="微软雅黑" charset="0"/>
              </a:rPr>
              <a:t>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04 </a:t>
            </a:r>
            <a:r>
              <a:rPr kumimoji="1" lang="en-US" altLang="zh-CN" dirty="0">
                <a:sym typeface="+mn-ea"/>
              </a:rPr>
              <a:t>Action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1016698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RISC-V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server soc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brs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security </a:t>
            </a:r>
            <a:r>
              <a:rPr lang="en-US" altLang="zh-CN">
                <a:latin typeface="微软雅黑" charset="0"/>
                <a:ea typeface="微软雅黑" charset="0"/>
              </a:rPr>
              <a:t>model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sbi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ARM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arm systemready server</a:t>
            </a:r>
            <a:r>
              <a:rPr lang="en-US" altLang="zh-CN">
                <a:latin typeface="微软雅黑" charset="0"/>
                <a:ea typeface="微软雅黑" charset="0"/>
              </a:rPr>
              <a:t>ready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arm </a:t>
            </a:r>
            <a:r>
              <a:rPr lang="en-US" altLang="zh-CN">
                <a:latin typeface="微软雅黑" charset="0"/>
                <a:ea typeface="微软雅黑" charset="0"/>
              </a:rPr>
              <a:t>CTS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05 2024/12/9 </a:t>
            </a:r>
            <a:r>
              <a:rPr kumimoji="1" lang="zh-CN" altLang="en-US" dirty="0">
                <a:sym typeface="+mn-ea"/>
              </a:rPr>
              <a:t>进展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19140" y="1701800"/>
            <a:ext cx="5577840" cy="326326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819140" y="5448300"/>
            <a:ext cx="6266180" cy="1273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Intel </a:t>
            </a:r>
            <a:r>
              <a:rPr lang="en-US" altLang="zh-CN">
                <a:latin typeface="微软雅黑" charset="0"/>
                <a:ea typeface="微软雅黑" charset="0"/>
              </a:rPr>
              <a:t>repo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https://github.com/intel/rv-brs-test-suite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RVI repo</a:t>
            </a:r>
            <a:endParaRPr lang="en-US" altLang="zh-CN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    https://github.com/riscv-software-src/riscv-brs-tests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13385" y="1904365"/>
            <a:ext cx="5060315" cy="3988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目前进展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BRS TEST </a:t>
            </a:r>
            <a:r>
              <a:rPr lang="zh-CN" altLang="en-US">
                <a:latin typeface="微软雅黑" charset="0"/>
                <a:ea typeface="微软雅黑" charset="0"/>
              </a:rPr>
              <a:t>重构重写</a:t>
            </a:r>
            <a:r>
              <a:rPr lang="zh-CN" altLang="en-US">
                <a:latin typeface="微软雅黑" charset="0"/>
                <a:ea typeface="微软雅黑" charset="0"/>
              </a:rPr>
              <a:t>的测试框架</a:t>
            </a:r>
            <a:r>
              <a:rPr lang="zh-CN" altLang="en-US">
                <a:latin typeface="微软雅黑" charset="0"/>
                <a:ea typeface="微软雅黑" charset="0"/>
              </a:rPr>
              <a:t>已合入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</a:rPr>
              <a:t>功能与</a:t>
            </a:r>
            <a:r>
              <a:rPr lang="en-US" altLang="zh-CN">
                <a:latin typeface="微软雅黑" charset="0"/>
                <a:ea typeface="微软雅黑" charset="0"/>
              </a:rPr>
              <a:t> Intel </a:t>
            </a:r>
            <a:r>
              <a:rPr lang="zh-CN" altLang="en-US">
                <a:latin typeface="微软雅黑" charset="0"/>
                <a:ea typeface="微软雅黑" charset="0"/>
              </a:rPr>
              <a:t>原</a:t>
            </a:r>
            <a:r>
              <a:rPr lang="en-US" altLang="zh-CN">
                <a:latin typeface="微软雅黑" charset="0"/>
                <a:ea typeface="微软雅黑" charset="0"/>
              </a:rPr>
              <a:t> repo </a:t>
            </a:r>
            <a:r>
              <a:rPr lang="zh-CN" altLang="en-US">
                <a:latin typeface="微软雅黑" charset="0"/>
                <a:ea typeface="微软雅黑" charset="0"/>
              </a:rPr>
              <a:t>一致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未来工作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</a:rPr>
              <a:t>贡献</a:t>
            </a:r>
            <a:r>
              <a:rPr lang="en-US" altLang="zh-CN">
                <a:latin typeface="微软雅黑" charset="0"/>
                <a:ea typeface="微软雅黑" charset="0"/>
              </a:rPr>
              <a:t> UEFI SCT Testcase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</a:rPr>
              <a:t>（山大承接，</a:t>
            </a:r>
            <a:r>
              <a:rPr lang="zh-CN" altLang="en-US">
                <a:latin typeface="微软雅黑" charset="0"/>
                <a:ea typeface="微软雅黑" charset="0"/>
              </a:rPr>
              <a:t>一直无</a:t>
            </a:r>
            <a:r>
              <a:rPr lang="zh-CN" altLang="en-US">
                <a:latin typeface="微软雅黑" charset="0"/>
                <a:ea typeface="微软雅黑" charset="0"/>
              </a:rPr>
              <a:t>进展）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</a:rPr>
              <a:t>贡献</a:t>
            </a:r>
            <a:r>
              <a:rPr lang="en-US" altLang="zh-CN">
                <a:latin typeface="微软雅黑" charset="0"/>
                <a:ea typeface="微软雅黑" charset="0"/>
              </a:rPr>
              <a:t> FWTS Testcase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</a:rPr>
              <a:t>脚本</a:t>
            </a:r>
            <a:r>
              <a:rPr lang="zh-CN" altLang="en-US">
                <a:latin typeface="微软雅黑" charset="0"/>
                <a:ea typeface="微软雅黑" charset="0"/>
              </a:rPr>
              <a:t>优化、补充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en-US" altLang="zh-CN">
                <a:latin typeface="微软雅黑" charset="0"/>
                <a:ea typeface="微软雅黑" charset="0"/>
              </a:rPr>
              <a:t>doc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riscv server-platform soc </a:t>
            </a:r>
            <a:r>
              <a:rPr lang="en-US" altLang="zh-CN">
                <a:latin typeface="微软雅黑" charset="0"/>
                <a:ea typeface="微软雅黑" charset="0"/>
              </a:rPr>
              <a:t>test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...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谢 谢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欢迎交流合作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2023/05/22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RVI 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组织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结构</a:t>
            </a:r>
            <a:endParaRPr kumimoji="1"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63220" y="1702435"/>
            <a:ext cx="11231245" cy="4966335"/>
          </a:xfrm>
          <a:prstGeom prst="roundRect">
            <a:avLst>
              <a:gd name="adj" fmla="val 11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RVI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94385" y="2211070"/>
            <a:ext cx="4845685" cy="4236085"/>
          </a:xfrm>
          <a:prstGeom prst="roundRect">
            <a:avLst>
              <a:gd name="adj" fmla="val 17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TSC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87830" y="2966085"/>
            <a:ext cx="2301240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Performance TG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687830" y="3454400"/>
            <a:ext cx="2301240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BRS TG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687830" y="3942715"/>
            <a:ext cx="2301240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Server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Soc TG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687830" y="4434205"/>
            <a:ext cx="2301240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Server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Platform TG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631305" y="2211070"/>
            <a:ext cx="4585970" cy="4236085"/>
          </a:xfrm>
          <a:prstGeom prst="roundRect">
            <a:avLst>
              <a:gd name="adj" fmla="val 40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CSC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18400" y="2966085"/>
            <a:ext cx="2480945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Certification plan WG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18400" y="3700145"/>
            <a:ext cx="2480945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Bussiness Plan WG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18400" y="4434205"/>
            <a:ext cx="2480945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Tests &amp; Models WG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289175" y="4989830"/>
            <a:ext cx="2480945" cy="396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Server Platform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289175" y="5545455"/>
            <a:ext cx="2480945" cy="3962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CTS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cxnSp>
        <p:nvCxnSpPr>
          <p:cNvPr id="33" name="直接连接符 32"/>
          <p:cNvCxnSpPr>
            <a:stCxn id="31" idx="3"/>
            <a:endCxn id="29" idx="2"/>
          </p:cNvCxnSpPr>
          <p:nvPr/>
        </p:nvCxnSpPr>
        <p:spPr>
          <a:xfrm flipV="1">
            <a:off x="4770120" y="4830445"/>
            <a:ext cx="3989070" cy="91313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04100" y="5946140"/>
            <a:ext cx="3039745" cy="3962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2024/07/30 </a:t>
            </a:r>
            <a:r>
              <a:rPr lang="zh-CN" altLang="en-US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后成立多个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WG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 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61440" y="1884680"/>
            <a:ext cx="6489065" cy="476250"/>
          </a:xfrm>
        </p:spPr>
        <p:txBody>
          <a:bodyPr/>
          <a:lstStyle/>
          <a:p>
            <a:r>
              <a:rPr kumimoji="1" lang="en-US" altLang="zh-CN" dirty="0"/>
              <a:t>01 RISC-V server platform spec </a:t>
            </a:r>
            <a:r>
              <a:rPr kumimoji="1" lang="zh-CN" altLang="en-US" dirty="0"/>
              <a:t>介绍</a:t>
            </a:r>
            <a:r>
              <a:rPr kumimoji="1" lang="en-US" altLang="zh-CN" dirty="0"/>
              <a:t> 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361440" y="2577465"/>
            <a:ext cx="6260465" cy="476250"/>
          </a:xfrm>
        </p:spPr>
        <p:txBody>
          <a:bodyPr/>
          <a:lstStyle/>
          <a:p>
            <a:r>
              <a:rPr kumimoji="1" lang="en-US" altLang="zh-CN" dirty="0"/>
              <a:t>02 RISC-V </a:t>
            </a:r>
            <a:r>
              <a:rPr kumimoji="1" lang="en-US" altLang="zh-CN" dirty="0">
                <a:sym typeface="+mn-ea"/>
              </a:rPr>
              <a:t>server platform</a:t>
            </a:r>
            <a:r>
              <a:rPr kumimoji="1" lang="en-US" altLang="zh-CN" dirty="0">
                <a:sym typeface="+mn-ea"/>
              </a:rPr>
              <a:t> TG </a:t>
            </a:r>
            <a:r>
              <a:rPr kumimoji="1" lang="zh-CN" altLang="en-US" dirty="0">
                <a:sym typeface="+mn-ea"/>
              </a:rPr>
              <a:t>进展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361440" y="3270885"/>
            <a:ext cx="5175885" cy="476250"/>
          </a:xfrm>
        </p:spPr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en-US" altLang="zh-CN" dirty="0"/>
              <a:t>Questions</a:t>
            </a:r>
            <a:endParaRPr kumimoji="1" lang="en-US" altLang="zh-CN" dirty="0"/>
          </a:p>
        </p:txBody>
      </p:sp>
      <p:sp>
        <p:nvSpPr>
          <p:cNvPr id="6" name="文本占位符 4"/>
          <p:cNvSpPr>
            <a:spLocks noGrp="1"/>
          </p:cNvSpPr>
          <p:nvPr/>
        </p:nvSpPr>
        <p:spPr>
          <a:xfrm>
            <a:off x="1361440" y="3964305"/>
            <a:ext cx="4269740" cy="476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sym typeface="+mn-ea"/>
              </a:rPr>
              <a:t>其他资料</a:t>
            </a:r>
            <a:endParaRPr kumimoji="1"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8046720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ARM SystemReady 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对比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RISC-V Server 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Platform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68655" y="1762760"/>
            <a:ext cx="3270885" cy="4596765"/>
          </a:xfrm>
          <a:prstGeom prst="roundRect">
            <a:avLst>
              <a:gd name="adj" fmla="val 444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ARM SystemReady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1148715" y="2821940"/>
            <a:ext cx="2220595" cy="5911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Virtual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Environment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0" name="圆角矩形 9"/>
          <p:cNvSpPr/>
          <p:nvPr>
            <p:custDataLst>
              <p:tags r:id="rId2"/>
            </p:custDataLst>
          </p:nvPr>
        </p:nvSpPr>
        <p:spPr>
          <a:xfrm>
            <a:off x="1148715" y="3603625"/>
            <a:ext cx="2220595" cy="5911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Embeded Server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1148715" y="4385310"/>
            <a:ext cx="2220595" cy="6064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IoT Ready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148715" y="5182235"/>
            <a:ext cx="2220595" cy="5911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Server Ready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76750" y="1762760"/>
            <a:ext cx="3270885" cy="4596765"/>
          </a:xfrm>
          <a:prstGeom prst="roundRect">
            <a:avLst>
              <a:gd name="adj" fmla="val 444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ARM SystemReady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1" name="圆角矩形 20"/>
          <p:cNvSpPr/>
          <p:nvPr>
            <p:custDataLst>
              <p:tags r:id="rId5"/>
            </p:custDataLst>
          </p:nvPr>
        </p:nvSpPr>
        <p:spPr>
          <a:xfrm>
            <a:off x="4956810" y="2077085"/>
            <a:ext cx="2220595" cy="3696335"/>
          </a:xfrm>
          <a:prstGeom prst="roundRect">
            <a:avLst>
              <a:gd name="adj" fmla="val 76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Server Ready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5" name="圆角矩形 24"/>
          <p:cNvSpPr/>
          <p:nvPr>
            <p:custDataLst>
              <p:tags r:id="rId6"/>
            </p:custDataLst>
          </p:nvPr>
        </p:nvSpPr>
        <p:spPr>
          <a:xfrm>
            <a:off x="5318125" y="250063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SBSA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2" name="圆角矩形 31"/>
          <p:cNvSpPr/>
          <p:nvPr>
            <p:custDataLst>
              <p:tags r:id="rId7"/>
            </p:custDataLst>
          </p:nvPr>
        </p:nvSpPr>
        <p:spPr>
          <a:xfrm>
            <a:off x="5318125" y="387096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SBBR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4" name="圆角矩形 33"/>
          <p:cNvSpPr/>
          <p:nvPr>
            <p:custDataLst>
              <p:tags r:id="rId8"/>
            </p:custDataLst>
          </p:nvPr>
        </p:nvSpPr>
        <p:spPr>
          <a:xfrm>
            <a:off x="9011285" y="2077085"/>
            <a:ext cx="2220595" cy="3696335"/>
          </a:xfrm>
          <a:prstGeom prst="roundRect">
            <a:avLst>
              <a:gd name="adj" fmla="val 76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RISC-V Server Platform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5" name="圆角矩形 34"/>
          <p:cNvSpPr/>
          <p:nvPr>
            <p:custDataLst>
              <p:tags r:id="rId9"/>
            </p:custDataLst>
          </p:nvPr>
        </p:nvSpPr>
        <p:spPr>
          <a:xfrm>
            <a:off x="9372600" y="250063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Server Soc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6" name="圆角矩形 35"/>
          <p:cNvSpPr/>
          <p:nvPr>
            <p:custDataLst>
              <p:tags r:id="rId10"/>
            </p:custDataLst>
          </p:nvPr>
        </p:nvSpPr>
        <p:spPr>
          <a:xfrm>
            <a:off x="9372600" y="387096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BRS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cxnSp>
        <p:nvCxnSpPr>
          <p:cNvPr id="38" name="直接连接符 37"/>
          <p:cNvCxnSpPr>
            <a:stCxn id="12" idx="3"/>
          </p:cNvCxnSpPr>
          <p:nvPr/>
        </p:nvCxnSpPr>
        <p:spPr>
          <a:xfrm flipV="1">
            <a:off x="3369310" y="2141855"/>
            <a:ext cx="1587500" cy="333629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2" idx="3"/>
          </p:cNvCxnSpPr>
          <p:nvPr>
            <p:custDataLst>
              <p:tags r:id="rId11"/>
            </p:custDataLst>
          </p:nvPr>
        </p:nvCxnSpPr>
        <p:spPr>
          <a:xfrm>
            <a:off x="3369310" y="5478145"/>
            <a:ext cx="1587500" cy="295275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2"/>
            </p:custDataLst>
          </p:nvPr>
        </p:nvCxnSpPr>
        <p:spPr>
          <a:xfrm>
            <a:off x="7080250" y="2077085"/>
            <a:ext cx="2040255" cy="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13"/>
            </p:custDataLst>
          </p:nvPr>
        </p:nvCxnSpPr>
        <p:spPr>
          <a:xfrm>
            <a:off x="7080250" y="5773420"/>
            <a:ext cx="2167255" cy="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5" idx="3"/>
            <a:endCxn id="35" idx="1"/>
          </p:cNvCxnSpPr>
          <p:nvPr>
            <p:custDataLst>
              <p:tags r:id="rId14"/>
            </p:custDataLst>
          </p:nvPr>
        </p:nvCxnSpPr>
        <p:spPr>
          <a:xfrm>
            <a:off x="6779260" y="2861310"/>
            <a:ext cx="2593340" cy="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2" idx="3"/>
          </p:cNvCxnSpPr>
          <p:nvPr>
            <p:custDataLst>
              <p:tags r:id="rId15"/>
            </p:custDataLst>
          </p:nvPr>
        </p:nvCxnSpPr>
        <p:spPr>
          <a:xfrm flipV="1">
            <a:off x="6779260" y="4230370"/>
            <a:ext cx="2593340" cy="127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6"/>
            </p:custDataLst>
          </p:nvPr>
        </p:nvCxnSpPr>
        <p:spPr>
          <a:xfrm flipV="1">
            <a:off x="8509000" y="1483360"/>
            <a:ext cx="0" cy="5250815"/>
          </a:xfrm>
          <a:prstGeom prst="line">
            <a:avLst/>
          </a:prstGeom>
          <a:ln w="15875" cmpd="sng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466330" y="6433820"/>
            <a:ext cx="83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Verdana Regular" panose="020B0804030504040204" charset="0"/>
                <a:cs typeface="Verdana Regular" panose="020B0804030504040204" charset="0"/>
              </a:rPr>
              <a:t>ARM</a:t>
            </a:r>
            <a:endParaRPr lang="en-US" altLang="zh-CN"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17280" y="6434455"/>
            <a:ext cx="122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Verdana Regular" panose="020B0804030504040204" charset="0"/>
                <a:cs typeface="Verdana Regular" panose="020B0804030504040204" charset="0"/>
              </a:rPr>
              <a:t>RISC-V</a:t>
            </a:r>
            <a:endParaRPr lang="en-US" altLang="zh-CN"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49" name="圆角矩形 48"/>
          <p:cNvSpPr/>
          <p:nvPr>
            <p:custDataLst>
              <p:tags r:id="rId17"/>
            </p:custDataLst>
          </p:nvPr>
        </p:nvSpPr>
        <p:spPr>
          <a:xfrm>
            <a:off x="1148715" y="2025015"/>
            <a:ext cx="2220595" cy="5911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Largescale Server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722630" y="6419850"/>
            <a:ext cx="6454775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SBSA</a:t>
            </a:r>
            <a:r>
              <a:rPr lang="zh-CN" altLang="en-US" sz="1000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：Server Base System Architecture</a:t>
            </a:r>
            <a:endParaRPr lang="zh-CN" altLang="en-US" sz="1000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SBBR</a:t>
            </a:r>
            <a:r>
              <a:rPr lang="zh-CN" altLang="en-US" sz="1000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：</a:t>
            </a:r>
            <a:r>
              <a:rPr lang="zh-CN" altLang="en-US" sz="1000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Server Base </a:t>
            </a:r>
            <a:r>
              <a:rPr lang="en-US" altLang="zh-CN" sz="1000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Boot Requirements</a:t>
            </a:r>
            <a:endParaRPr lang="zh-CN" altLang="en-US" sz="1000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ARM Server 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Ready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3560" y="1630680"/>
            <a:ext cx="3500755" cy="50507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5625" y="1624330"/>
            <a:ext cx="3477895" cy="50571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4195" y="1624330"/>
            <a:ext cx="3477260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ARM Server Ready Te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394970" y="1665605"/>
            <a:ext cx="6950075" cy="3696335"/>
          </a:xfrm>
          <a:prstGeom prst="roundRect">
            <a:avLst>
              <a:gd name="adj" fmla="val 28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ARM ACS(Architecture Compliance Suite)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756285" y="208915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SBSA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756285" y="345948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SBBR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2741295" y="1958975"/>
            <a:ext cx="428244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OS Tests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2741295" y="2676525"/>
            <a:ext cx="428244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UEFI Shell Tests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2741930" y="3428365"/>
            <a:ext cx="4290695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Firmware Test Suite (FWTS)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2741295" y="4180205"/>
            <a:ext cx="429133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UEFI Self Certification Tests (UEFI-SCT) 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7839710" y="1677035"/>
            <a:ext cx="3270885" cy="3684905"/>
          </a:xfrm>
          <a:prstGeom prst="roundRect">
            <a:avLst>
              <a:gd name="adj" fmla="val 29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SBSA Test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8319770" y="1868805"/>
            <a:ext cx="222059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pcie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6" name="圆角矩形 25"/>
          <p:cNvSpPr/>
          <p:nvPr>
            <p:custDataLst>
              <p:tags r:id="rId10"/>
            </p:custDataLst>
          </p:nvPr>
        </p:nvSpPr>
        <p:spPr>
          <a:xfrm>
            <a:off x="8319770" y="2494915"/>
            <a:ext cx="222059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pmu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8319770" y="3105150"/>
            <a:ext cx="222059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ras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8319770" y="3715385"/>
            <a:ext cx="222059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smmu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0" name="圆角矩形 29"/>
          <p:cNvSpPr/>
          <p:nvPr>
            <p:custDataLst>
              <p:tags r:id="rId13"/>
            </p:custDataLst>
          </p:nvPr>
        </p:nvSpPr>
        <p:spPr>
          <a:xfrm>
            <a:off x="8319770" y="4341495"/>
            <a:ext cx="222059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...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cxnSp>
        <p:nvCxnSpPr>
          <p:cNvPr id="33" name="直接连接符 32"/>
          <p:cNvCxnSpPr>
            <a:stCxn id="9" idx="3"/>
          </p:cNvCxnSpPr>
          <p:nvPr>
            <p:custDataLst>
              <p:tags r:id="rId14"/>
            </p:custDataLst>
          </p:nvPr>
        </p:nvCxnSpPr>
        <p:spPr>
          <a:xfrm flipV="1">
            <a:off x="7023735" y="1677035"/>
            <a:ext cx="815975" cy="53721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9" idx="3"/>
          </p:cNvCxnSpPr>
          <p:nvPr>
            <p:custDataLst>
              <p:tags r:id="rId15"/>
            </p:custDataLst>
          </p:nvPr>
        </p:nvCxnSpPr>
        <p:spPr>
          <a:xfrm>
            <a:off x="7023735" y="2214245"/>
            <a:ext cx="815975" cy="3147695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>
            <p:custDataLst>
              <p:tags r:id="rId16"/>
            </p:custDataLst>
          </p:nvPr>
        </p:nvSpPr>
        <p:spPr>
          <a:xfrm>
            <a:off x="7345045" y="5694045"/>
            <a:ext cx="3726180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Testbed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：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1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、基于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qemu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虚拟化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2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、基于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硬件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7"/>
            </p:custDataLst>
          </p:nvPr>
        </p:nvSpPr>
        <p:spPr>
          <a:xfrm>
            <a:off x="577850" y="5683885"/>
            <a:ext cx="64547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测试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方式：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1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、基于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Linux ko  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：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OS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启动后，驱动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ok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，测试硬件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功能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2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、基于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UEFI shell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：测试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SBBR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功能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8"/>
            </p:custDataLst>
          </p:nvPr>
        </p:nvCxnSpPr>
        <p:spPr>
          <a:xfrm flipV="1">
            <a:off x="2217420" y="2214245"/>
            <a:ext cx="523875" cy="255270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9"/>
            </p:custDataLst>
          </p:nvPr>
        </p:nvCxnSpPr>
        <p:spPr>
          <a:xfrm>
            <a:off x="2217420" y="2469515"/>
            <a:ext cx="523875" cy="462280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0"/>
            </p:custDataLst>
          </p:nvPr>
        </p:nvCxnSpPr>
        <p:spPr>
          <a:xfrm>
            <a:off x="2217420" y="3820160"/>
            <a:ext cx="523875" cy="615315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21"/>
            </p:custDataLst>
          </p:nvPr>
        </p:nvCxnSpPr>
        <p:spPr>
          <a:xfrm flipV="1">
            <a:off x="2217420" y="3683635"/>
            <a:ext cx="524510" cy="136525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ARM ACS 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对比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RISC-V 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CTS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394970" y="1665605"/>
            <a:ext cx="6950075" cy="3696335"/>
          </a:xfrm>
          <a:prstGeom prst="roundRect">
            <a:avLst>
              <a:gd name="adj" fmla="val 28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ARM ACS(Architecture Compliance Suite)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756285" y="208915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SBSA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756285" y="3459480"/>
            <a:ext cx="1461135" cy="7207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SBBR Spec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2741295" y="1958975"/>
            <a:ext cx="428244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OS Tests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2741295" y="2676525"/>
            <a:ext cx="428244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UEFI Shell Tests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2741930" y="3428365"/>
            <a:ext cx="4290695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Firmware Test Suite (FWTS)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2741295" y="4180205"/>
            <a:ext cx="4291330" cy="5105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UEFI Self Certification Tests (UEFI-SCT) 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7839710" y="1677035"/>
            <a:ext cx="4210685" cy="3684905"/>
          </a:xfrm>
          <a:prstGeom prst="roundRect">
            <a:avLst>
              <a:gd name="adj" fmla="val 29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RISC-V CTS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9"/>
            </p:custDataLst>
          </p:nvPr>
        </p:nvSpPr>
        <p:spPr>
          <a:xfrm>
            <a:off x="8139430" y="3785870"/>
            <a:ext cx="1461135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BRS Test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" name="圆角矩形 2"/>
          <p:cNvSpPr/>
          <p:nvPr>
            <p:custDataLst>
              <p:tags r:id="rId10"/>
            </p:custDataLst>
          </p:nvPr>
        </p:nvSpPr>
        <p:spPr>
          <a:xfrm>
            <a:off x="10059670" y="3187065"/>
            <a:ext cx="1710690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FWTS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4" name="圆角矩形 3"/>
          <p:cNvSpPr/>
          <p:nvPr>
            <p:custDataLst>
              <p:tags r:id="rId11"/>
            </p:custDataLst>
          </p:nvPr>
        </p:nvSpPr>
        <p:spPr>
          <a:xfrm>
            <a:off x="10059670" y="3787140"/>
            <a:ext cx="1710690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UEFI-SCT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5" name="圆角矩形 4"/>
          <p:cNvSpPr/>
          <p:nvPr>
            <p:custDataLst>
              <p:tags r:id="rId12"/>
            </p:custDataLst>
          </p:nvPr>
        </p:nvSpPr>
        <p:spPr>
          <a:xfrm>
            <a:off x="10059670" y="4387215"/>
            <a:ext cx="1710690" cy="493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</a:rPr>
              <a:t>SBI-test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10" name="圆角矩形 9"/>
          <p:cNvSpPr/>
          <p:nvPr>
            <p:custDataLst>
              <p:tags r:id="rId13"/>
            </p:custDataLst>
          </p:nvPr>
        </p:nvSpPr>
        <p:spPr>
          <a:xfrm>
            <a:off x="8209915" y="2089150"/>
            <a:ext cx="3550920" cy="859155"/>
          </a:xfrm>
          <a:prstGeom prst="roundRect">
            <a:avLst>
              <a:gd name="adj" fmla="val 857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FF0000"/>
                </a:solidFill>
                <a:latin typeface="Verdana Regular" panose="020B0804030504040204" charset="0"/>
                <a:cs typeface="Verdana Regular" panose="020B0804030504040204" charset="0"/>
              </a:rPr>
              <a:t>TBD</a:t>
            </a:r>
            <a:endParaRPr lang="en-US" altLang="zh-CN" sz="1600">
              <a:solidFill>
                <a:srgbClr val="FF0000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>
            <a:off x="7023735" y="2215515"/>
            <a:ext cx="1186180" cy="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15"/>
            </p:custDataLst>
          </p:nvPr>
        </p:nvCxnSpPr>
        <p:spPr>
          <a:xfrm flipV="1">
            <a:off x="7023735" y="2809875"/>
            <a:ext cx="1186180" cy="12319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3" idx="1"/>
          </p:cNvCxnSpPr>
          <p:nvPr>
            <p:custDataLst>
              <p:tags r:id="rId16"/>
            </p:custDataLst>
          </p:nvPr>
        </p:nvCxnSpPr>
        <p:spPr>
          <a:xfrm flipV="1">
            <a:off x="7032625" y="3434080"/>
            <a:ext cx="3027045" cy="24765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4" idx="1"/>
          </p:cNvCxnSpPr>
          <p:nvPr>
            <p:custDataLst>
              <p:tags r:id="rId17"/>
            </p:custDataLst>
          </p:nvPr>
        </p:nvCxnSpPr>
        <p:spPr>
          <a:xfrm flipV="1">
            <a:off x="7032625" y="4034155"/>
            <a:ext cx="3027045" cy="396240"/>
          </a:xfrm>
          <a:prstGeom prst="line">
            <a:avLst/>
          </a:prstGeom>
          <a:ln w="15875" cmpd="sng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577850" y="5683885"/>
            <a:ext cx="902271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针对硬件的测试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目前处于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空白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BRS Test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中对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firmware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，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SCT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的测试用例从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ARM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移植过来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---- Intel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SBI-test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基于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kvm-unit-test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</p:txBody>
      </p:sp>
      <p:cxnSp>
        <p:nvCxnSpPr>
          <p:cNvPr id="17" name="直接连接符 16"/>
          <p:cNvCxnSpPr>
            <a:endCxn id="9" idx="1"/>
          </p:cNvCxnSpPr>
          <p:nvPr>
            <p:custDataLst>
              <p:tags r:id="rId19"/>
            </p:custDataLst>
          </p:nvPr>
        </p:nvCxnSpPr>
        <p:spPr>
          <a:xfrm flipV="1">
            <a:off x="2217420" y="2214245"/>
            <a:ext cx="523875" cy="255270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13" idx="1"/>
          </p:cNvCxnSpPr>
          <p:nvPr>
            <p:custDataLst>
              <p:tags r:id="rId20"/>
            </p:custDataLst>
          </p:nvPr>
        </p:nvCxnSpPr>
        <p:spPr>
          <a:xfrm>
            <a:off x="2217420" y="2469515"/>
            <a:ext cx="523875" cy="462280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3"/>
            <a:endCxn id="16" idx="1"/>
          </p:cNvCxnSpPr>
          <p:nvPr>
            <p:custDataLst>
              <p:tags r:id="rId21"/>
            </p:custDataLst>
          </p:nvPr>
        </p:nvCxnSpPr>
        <p:spPr>
          <a:xfrm>
            <a:off x="2217420" y="3820160"/>
            <a:ext cx="523875" cy="615315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8" idx="3"/>
            <a:endCxn id="15" idx="1"/>
          </p:cNvCxnSpPr>
          <p:nvPr>
            <p:custDataLst>
              <p:tags r:id="rId22"/>
            </p:custDataLst>
          </p:nvPr>
        </p:nvCxnSpPr>
        <p:spPr>
          <a:xfrm flipV="1">
            <a:off x="2217420" y="3683635"/>
            <a:ext cx="524510" cy="136525"/>
          </a:xfrm>
          <a:prstGeom prst="line">
            <a:avLst/>
          </a:prstGeom>
          <a:ln w="158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48455" y="198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讨论</a:t>
            </a:r>
            <a:endParaRPr kumimoji="1"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1016698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社区贡献思路：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功能补充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可发挥的地方较少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测试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框架集成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提供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qemu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firmware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os image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ko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，二进制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等一整套测试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框架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空白，整体方案欠缺，需要给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Server platform TG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CTS Tests &amp; Model WG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提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proposal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好处：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体现社区贡献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         2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、提供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os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实现样例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         3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对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os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发行版的价值？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CTS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用例补充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1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FWTS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UEFI-SCT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SBI-test(kvm-unit-test) 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三个方向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2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FWTS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UEFI-SCT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可参考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ARM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的用例移植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3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kvm selftest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AIA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相关，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system suspend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相关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（比较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复杂）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</a:t>
            </a: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讨论</a:t>
            </a:r>
            <a:endParaRPr kumimoji="1"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1016698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社区贡献思路：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目前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是零零散散的找能产生patch的任务，不可持续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还是得跟别人聊，最好是跟搞硬件的团队合作，才有希望持续产出patch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方向？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新增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指令集扩展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PoC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...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sophon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汪晨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jiangyikun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香山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软件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团队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8821420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Server Platform Test Framework proposal for 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Linux 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745" y="2038350"/>
            <a:ext cx="4766310" cy="20866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07075" y="2180590"/>
            <a:ext cx="4834255" cy="19443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3280" y="4944745"/>
            <a:ext cx="4549775" cy="7594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07405" y="4904105"/>
            <a:ext cx="4633595" cy="8001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727200" y="4358640"/>
            <a:ext cx="2367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Verdana Regular" panose="020B0804030504040204" charset="0"/>
                <a:cs typeface="Verdana Regular" panose="020B0804030504040204" charset="0"/>
              </a:rPr>
              <a:t>server platform spec</a:t>
            </a:r>
            <a:endParaRPr lang="en-US" altLang="zh-CN" sz="1600"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83045" y="4358640"/>
            <a:ext cx="3017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Verdana Regular" panose="020B0804030504040204" charset="0"/>
                <a:cs typeface="Verdana Regular" panose="020B0804030504040204" charset="0"/>
              </a:rPr>
              <a:t>server platform test spec</a:t>
            </a:r>
            <a:endParaRPr lang="en-US" altLang="zh-CN" sz="1600"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27200" y="6035040"/>
            <a:ext cx="2367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Verdana Regular" panose="020B0804030504040204" charset="0"/>
                <a:cs typeface="Verdana Regular" panose="020B0804030504040204" charset="0"/>
              </a:rPr>
              <a:t>server soc spec</a:t>
            </a:r>
            <a:endParaRPr lang="en-US" altLang="zh-CN" sz="1600"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83045" y="6035040"/>
            <a:ext cx="2367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Verdana Regular" panose="020B0804030504040204" charset="0"/>
                <a:cs typeface="Verdana Regular" panose="020B0804030504040204" charset="0"/>
              </a:rPr>
              <a:t>server soc test spec</a:t>
            </a:r>
            <a:endParaRPr lang="en-US" altLang="zh-CN" sz="1600">
              <a:latin typeface="Verdana Regular" panose="020B0804030504040204" charset="0"/>
              <a:cs typeface="Verdana Regular" panose="020B080403050404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 flipH="1">
            <a:off x="5487670" y="2687320"/>
            <a:ext cx="4518660" cy="0"/>
          </a:xfrm>
          <a:prstGeom prst="line">
            <a:avLst/>
          </a:prstGeom>
          <a:ln w="6350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8821420" cy="396240"/>
          </a:xfrm>
        </p:spPr>
        <p:txBody>
          <a:bodyPr/>
          <a:lstStyle/>
          <a:p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01 Server Platform Test Framework proposal for </a:t>
            </a:r>
            <a:r>
              <a:rPr kumimoji="1"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Linux </a:t>
            </a:r>
            <a:endParaRPr kumimoji="1"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664845" y="1797050"/>
            <a:ext cx="3893185" cy="47625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Server Platfor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m Tests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664845" y="2466975"/>
            <a:ext cx="3920490" cy="171196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OS/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Linux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64845" y="4334510"/>
            <a:ext cx="3920490" cy="47625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Firmware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64845" y="4966335"/>
            <a:ext cx="3935730" cy="1640205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Hardware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1381760" y="2653030"/>
            <a:ext cx="2363470" cy="47625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ACPI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table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1381760" y="3302000"/>
            <a:ext cx="2363470" cy="47625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Driver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901700" y="5205095"/>
            <a:ext cx="943610" cy="32639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PCI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2033905" y="5205095"/>
            <a:ext cx="1059180" cy="32639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Clock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281680" y="5205095"/>
            <a:ext cx="1059180" cy="319405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IOMMU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10"/>
            </p:custDataLst>
          </p:nvPr>
        </p:nvSpPr>
        <p:spPr>
          <a:xfrm>
            <a:off x="901700" y="5744845"/>
            <a:ext cx="943610" cy="32639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RAS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1"/>
            </p:custDataLst>
          </p:nvPr>
        </p:nvSpPr>
        <p:spPr>
          <a:xfrm>
            <a:off x="2033905" y="5744845"/>
            <a:ext cx="1059180" cy="32639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Security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>
          <a:xfrm>
            <a:off x="3281680" y="5744845"/>
            <a:ext cx="1059180" cy="319405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...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3"/>
            </p:custDataLst>
          </p:nvPr>
        </p:nvSpPr>
        <p:spPr>
          <a:xfrm>
            <a:off x="5872480" y="1797050"/>
            <a:ext cx="3903345" cy="47625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CTS 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Application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14"/>
            </p:custDataLst>
          </p:nvPr>
        </p:nvSpPr>
        <p:spPr>
          <a:xfrm>
            <a:off x="7280910" y="2425065"/>
            <a:ext cx="2501900" cy="47625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Pro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cfs interface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5"/>
            </p:custDataLst>
          </p:nvPr>
        </p:nvSpPr>
        <p:spPr>
          <a:xfrm>
            <a:off x="5879465" y="3131185"/>
            <a:ext cx="3920490" cy="208407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OS/</a:t>
            </a:r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Linux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39" name="圆角矩形 38"/>
          <p:cNvSpPr/>
          <p:nvPr>
            <p:custDataLst>
              <p:tags r:id="rId16"/>
            </p:custDataLst>
          </p:nvPr>
        </p:nvSpPr>
        <p:spPr>
          <a:xfrm>
            <a:off x="5879465" y="5391150"/>
            <a:ext cx="3920490" cy="47625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Firmware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17"/>
            </p:custDataLst>
          </p:nvPr>
        </p:nvSpPr>
        <p:spPr>
          <a:xfrm>
            <a:off x="5879465" y="6043295"/>
            <a:ext cx="3920490" cy="476250"/>
          </a:xfrm>
          <a:prstGeom prst="roundRect">
            <a:avLst>
              <a:gd name="adj" fmla="val 35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Hardware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137150" y="1648460"/>
            <a:ext cx="0" cy="4958080"/>
          </a:xfrm>
          <a:prstGeom prst="line">
            <a:avLst/>
          </a:prstGeom>
          <a:ln w="6350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>
            <p:custDataLst>
              <p:tags r:id="rId18"/>
            </p:custDataLst>
          </p:nvPr>
        </p:nvSpPr>
        <p:spPr>
          <a:xfrm>
            <a:off x="5396230" y="2422525"/>
            <a:ext cx="641985" cy="240665"/>
          </a:xfrm>
          <a:prstGeom prst="roundRect">
            <a:avLst>
              <a:gd name="adj" fmla="val 3590"/>
            </a:avLst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user</a:t>
            </a:r>
            <a:endParaRPr lang="en-US" altLang="zh-CN" sz="10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19"/>
            </p:custDataLst>
          </p:nvPr>
        </p:nvSpPr>
        <p:spPr>
          <a:xfrm>
            <a:off x="5396230" y="2714625"/>
            <a:ext cx="641985" cy="240665"/>
          </a:xfrm>
          <a:prstGeom prst="roundRect">
            <a:avLst>
              <a:gd name="adj" fmla="val 3590"/>
            </a:avLst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kernel</a:t>
            </a:r>
            <a:endParaRPr lang="en-US" altLang="zh-CN" sz="10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47" name="圆角矩形 46"/>
          <p:cNvSpPr/>
          <p:nvPr>
            <p:custDataLst>
              <p:tags r:id="rId20"/>
            </p:custDataLst>
          </p:nvPr>
        </p:nvSpPr>
        <p:spPr>
          <a:xfrm>
            <a:off x="6572885" y="3606800"/>
            <a:ext cx="2502535" cy="1078865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CTS ko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21"/>
            </p:custDataLst>
          </p:nvPr>
        </p:nvSpPr>
        <p:spPr>
          <a:xfrm>
            <a:off x="6812280" y="3781425"/>
            <a:ext cx="1242695" cy="476250"/>
          </a:xfrm>
          <a:prstGeom prst="roundRect">
            <a:avLst>
              <a:gd name="adj" fmla="val 359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Verdana Regular" panose="020B0804030504040204" charset="0"/>
                <a:cs typeface="Verdana Regular" panose="020B0804030504040204" charset="0"/>
                <a:sym typeface="+mn-ea"/>
              </a:rPr>
              <a:t>testcase</a:t>
            </a:r>
            <a:endParaRPr lang="en-US" altLang="zh-CN" sz="1600">
              <a:solidFill>
                <a:schemeClr val="tx1"/>
              </a:solidFill>
              <a:latin typeface="Verdana Regular" panose="020B0804030504040204" charset="0"/>
              <a:cs typeface="Verdana Regular" panose="020B0804030504040204" charset="0"/>
              <a:sym typeface="+mn-ea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7824470" y="2273300"/>
            <a:ext cx="707390" cy="14922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7" idx="0"/>
            <a:endCxn id="36" idx="2"/>
          </p:cNvCxnSpPr>
          <p:nvPr/>
        </p:nvCxnSpPr>
        <p:spPr>
          <a:xfrm flipV="1">
            <a:off x="7824470" y="2901315"/>
            <a:ext cx="707390" cy="70548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01 RISC-V server platform spec </a:t>
            </a:r>
            <a:r>
              <a:rPr kumimoji="1" lang="zh-CN" altLang="en-US" dirty="0">
                <a:sym typeface="+mn-ea"/>
              </a:rPr>
              <a:t>介绍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2625" y="1497965"/>
            <a:ext cx="8815070" cy="448945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163320" y="6075680"/>
            <a:ext cx="10656570" cy="64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、分层解耦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 =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》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垂直整合。按照领域，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Server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Edge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IoT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Mobile</a:t>
            </a:r>
            <a:endParaRPr lang="en-US" altLang="zh-CN" sz="1400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、芯片、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ODM/OEM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OS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、虚拟化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OS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开箱即用。统一硬件和固件的基本需求。加快产品节奏，更多精力放在应用层优化和差异化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01 RISC-V server platform spec </a:t>
            </a:r>
            <a:r>
              <a:rPr kumimoji="1" lang="zh-CN" altLang="en-US" dirty="0">
                <a:sym typeface="+mn-ea"/>
              </a:rPr>
              <a:t>介绍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4025" y="1584325"/>
            <a:ext cx="894207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01 RISC-V server platform spec </a:t>
            </a:r>
            <a:r>
              <a:rPr kumimoji="1" lang="zh-CN" altLang="en-US" dirty="0">
                <a:sym typeface="+mn-ea"/>
              </a:rPr>
              <a:t>介绍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500" y="1657985"/>
            <a:ext cx="9051925" cy="4977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01 RISC-V server platform spec </a:t>
            </a:r>
            <a:r>
              <a:rPr kumimoji="1" lang="zh-CN" altLang="en-US" dirty="0">
                <a:sym typeface="+mn-ea"/>
              </a:rPr>
              <a:t>介绍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730" y="1638935"/>
            <a:ext cx="9209405" cy="5027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01 RISC-V server platform spec </a:t>
            </a:r>
            <a:r>
              <a:rPr kumimoji="1" lang="zh-CN" altLang="en-US" dirty="0">
                <a:sym typeface="+mn-ea"/>
              </a:rPr>
              <a:t>介绍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295" y="6437630"/>
            <a:ext cx="3340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latin typeface="微软雅黑" charset="0"/>
                <a:ea typeface="微软雅黑" charset="0"/>
              </a:rPr>
              <a:t>https://developer.arm.com/Architectures/Software%20Standards</a:t>
            </a:r>
            <a:endParaRPr lang="zh-CN" altLang="en-US" sz="800">
              <a:latin typeface="微软雅黑" charset="0"/>
              <a:ea typeface="微软雅黑" charset="0"/>
            </a:endParaRPr>
          </a:p>
          <a:p>
            <a:r>
              <a:rPr lang="zh-CN" altLang="en-US" sz="800">
                <a:latin typeface="微软雅黑" charset="0"/>
                <a:ea typeface="微软雅黑" charset="0"/>
              </a:rPr>
              <a:t>https://github.com/ARM-software/arm-systemready</a:t>
            </a:r>
            <a:endParaRPr lang="zh-CN" altLang="en-US" sz="800">
              <a:latin typeface="微软雅黑" charset="0"/>
              <a:ea typeface="微软雅黑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9295" y="2180590"/>
            <a:ext cx="9019540" cy="4116070"/>
            <a:chOff x="1117" y="2838"/>
            <a:chExt cx="15510" cy="7078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117" y="2838"/>
              <a:ext cx="6700" cy="70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0125" y="3021"/>
              <a:ext cx="6502" cy="6670"/>
            </a:xfrm>
            <a:prstGeom prst="rect">
              <a:avLst/>
            </a:prstGeom>
          </p:spPr>
        </p:pic>
        <p:sp>
          <p:nvSpPr>
            <p:cNvPr id="9" name="左大括号 8"/>
            <p:cNvSpPr/>
            <p:nvPr/>
          </p:nvSpPr>
          <p:spPr>
            <a:xfrm>
              <a:off x="8420" y="3021"/>
              <a:ext cx="1102" cy="6669"/>
            </a:xfrm>
            <a:prstGeom prst="leftBrace">
              <a:avLst>
                <a:gd name="adj1" fmla="val 8333"/>
                <a:gd name="adj2" fmla="val 6323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09295" y="1701800"/>
            <a:ext cx="642048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ARM Server</a:t>
            </a:r>
            <a:r>
              <a:rPr lang="en-US" altLang="zh-CN">
                <a:latin typeface="微软雅黑" charset="0"/>
                <a:ea typeface="微软雅黑" charset="0"/>
              </a:rPr>
              <a:t>Ready =</a:t>
            </a:r>
            <a:r>
              <a:rPr lang="zh-CN" altLang="en-US">
                <a:latin typeface="微软雅黑" charset="0"/>
                <a:ea typeface="微软雅黑" charset="0"/>
              </a:rPr>
              <a:t>》</a:t>
            </a:r>
            <a:r>
              <a:rPr lang="en-US" altLang="zh-CN">
                <a:latin typeface="微软雅黑" charset="0"/>
                <a:ea typeface="微软雅黑" charset="0"/>
              </a:rPr>
              <a:t> ARM </a:t>
            </a:r>
            <a:r>
              <a:rPr lang="en-US" altLang="zh-CN">
                <a:latin typeface="微软雅黑" charset="0"/>
                <a:ea typeface="微软雅黑" charset="0"/>
              </a:rPr>
              <a:t>SystemReady 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</a:t>
            </a:r>
            <a:r>
              <a:rPr kumimoji="1" lang="en-US" altLang="zh-CN" dirty="0">
                <a:sym typeface="+mn-ea"/>
              </a:rPr>
              <a:t>server platform TG </a:t>
            </a:r>
            <a:r>
              <a:rPr kumimoji="1" lang="zh-CN" altLang="en-US" dirty="0">
                <a:sym typeface="+mn-ea"/>
              </a:rPr>
              <a:t>进展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2635" y="1701800"/>
            <a:ext cx="10166985" cy="395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Andrei Warkentin             Intel          Chair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  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领导过将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hypervisor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引入到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Arm ServerReady 的工作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  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并将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Arm ServerReady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发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展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成为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Arm SystemReady 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生态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Andrew (Drew) Jones      Ventana    Co-cha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ir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John ronco                     Sifive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Greg favor                      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  <a:sym typeface="+mn-ea"/>
              </a:rPr>
              <a:t>Ventana    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CTO of Ventana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ron minnich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                   Google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Vedvyas Shanbhogue</a:t>
            </a: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      R</a:t>
            </a:r>
            <a:r>
              <a:rPr lang="zh-CN" altLang="en-US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ivos</a:t>
            </a:r>
            <a:endParaRPr lang="zh-CN" altLang="en-US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Aaron durbin                  Rivos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Xu,  haibo                      Intel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Verdana Regular" panose="020B0804030504040204" charset="0"/>
                <a:ea typeface="微软雅黑" charset="0"/>
                <a:cs typeface="Verdana Regular" panose="020B0804030504040204" charset="0"/>
              </a:rPr>
              <a:t>Wu, fei</a:t>
            </a:r>
            <a:endParaRPr lang="en-US" altLang="zh-CN">
              <a:latin typeface="Verdana Regular" panose="020B0804030504040204" charset="0"/>
              <a:ea typeface="微软雅黑" charset="0"/>
              <a:cs typeface="Verdana Regular" panose="020B080403050404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080"/>
            <a:ext cx="7493635" cy="39624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02 RISC-V </a:t>
            </a:r>
            <a:r>
              <a:rPr kumimoji="1" lang="en-US" altLang="zh-CN" dirty="0">
                <a:sym typeface="+mn-ea"/>
              </a:rPr>
              <a:t>server platform TG </a:t>
            </a:r>
            <a:r>
              <a:rPr kumimoji="1" lang="zh-CN" altLang="en-US" dirty="0">
                <a:sym typeface="+mn-ea"/>
              </a:rPr>
              <a:t>进展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635" y="1701800"/>
            <a:ext cx="10166985" cy="4963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23/11  Tech-Server-Platform </a:t>
            </a:r>
            <a:r>
              <a:rPr lang="zh-CN" altLang="en-US">
                <a:latin typeface="微软雅黑" charset="0"/>
                <a:ea typeface="微软雅黑" charset="0"/>
              </a:rPr>
              <a:t>成立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23/12  Proposal for RISC-V Server Platform Compliance Test Suite </a:t>
            </a:r>
            <a:r>
              <a:rPr lang="zh-CN" altLang="en-US">
                <a:latin typeface="微软雅黑" charset="0"/>
                <a:ea typeface="微软雅黑" charset="0"/>
              </a:rPr>
              <a:t>——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xu </a:t>
            </a:r>
            <a:r>
              <a:rPr lang="en-US" altLang="zh-CN">
                <a:latin typeface="微软雅黑" charset="0"/>
                <a:ea typeface="微软雅黑" charset="0"/>
              </a:rPr>
              <a:t>haibo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           </a:t>
            </a:r>
            <a:r>
              <a:rPr lang="zh-CN" altLang="en-US">
                <a:latin typeface="微软雅黑" charset="0"/>
                <a:ea typeface="微软雅黑" charset="0"/>
              </a:rPr>
              <a:t>（无</a:t>
            </a:r>
            <a:r>
              <a:rPr lang="en-US" altLang="zh-CN">
                <a:latin typeface="微软雅黑" charset="0"/>
                <a:ea typeface="微软雅黑" charset="0"/>
              </a:rPr>
              <a:t> comment</a:t>
            </a:r>
            <a:r>
              <a:rPr lang="zh-CN" altLang="en-US">
                <a:latin typeface="微软雅黑" charset="0"/>
                <a:ea typeface="微软雅黑" charset="0"/>
              </a:rPr>
              <a:t>）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24/03  Qemu</a:t>
            </a:r>
            <a:r>
              <a:rPr lang="zh-CN" altLang="en-US">
                <a:latin typeface="微软雅黑" charset="0"/>
                <a:ea typeface="微软雅黑" charset="0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</a:rPr>
              <a:t> </a:t>
            </a:r>
            <a:r>
              <a:rPr lang="en-US" altLang="zh-CN">
                <a:latin typeface="微软雅黑" charset="0"/>
                <a:ea typeface="微软雅黑" charset="0"/>
              </a:rPr>
              <a:t>Add server platform reference machine </a:t>
            </a:r>
            <a:r>
              <a:rPr lang="zh-CN" altLang="en-US">
                <a:latin typeface="微软雅黑" charset="0"/>
                <a:ea typeface="微软雅黑" charset="0"/>
              </a:rPr>
              <a:t>——</a:t>
            </a:r>
            <a:r>
              <a:rPr lang="en-US" altLang="zh-CN">
                <a:latin typeface="微软雅黑" charset="0"/>
                <a:ea typeface="微软雅黑" charset="0"/>
              </a:rPr>
              <a:t> wu </a:t>
            </a:r>
            <a:r>
              <a:rPr lang="en-US" altLang="zh-CN">
                <a:latin typeface="微软雅黑" charset="0"/>
                <a:ea typeface="微软雅黑" charset="0"/>
              </a:rPr>
              <a:t>fei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           </a:t>
            </a:r>
            <a:r>
              <a:rPr lang="zh-CN" altLang="en-US">
                <a:latin typeface="微软雅黑" charset="0"/>
                <a:ea typeface="微软雅黑" charset="0"/>
              </a:rPr>
              <a:t>（讨论很多，暂未进入</a:t>
            </a:r>
            <a:r>
              <a:rPr lang="en-US" altLang="zh-CN">
                <a:latin typeface="微软雅黑" charset="0"/>
                <a:ea typeface="微软雅黑" charset="0"/>
              </a:rPr>
              <a:t> qemu master</a:t>
            </a:r>
            <a:r>
              <a:rPr lang="zh-CN" altLang="en-US">
                <a:latin typeface="微软雅黑" charset="0"/>
                <a:ea typeface="微软雅黑" charset="0"/>
              </a:rPr>
              <a:t>）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24/06  TG meeting with record</a:t>
            </a:r>
            <a:r>
              <a:rPr lang="zh-CN" altLang="en-US">
                <a:latin typeface="微软雅黑" charset="0"/>
                <a:ea typeface="微软雅黑" charset="0"/>
              </a:rPr>
              <a:t>，</a:t>
            </a:r>
            <a:r>
              <a:rPr lang="zh-CN" altLang="en-US">
                <a:latin typeface="微软雅黑" charset="0"/>
                <a:ea typeface="微软雅黑" charset="0"/>
                <a:hlinkClick r:id="rId1" action="ppaction://hlinkfile"/>
              </a:rPr>
              <a:t>链接</a:t>
            </a:r>
            <a:endParaRPr lang="zh-CN" altLang="en-US">
              <a:latin typeface="微软雅黑" charset="0"/>
              <a:ea typeface="微软雅黑" charset="0"/>
              <a:hlinkClick r:id="rId1" action="ppaction://hlinkfile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              password: 1!$7VM!R</a:t>
            </a:r>
            <a:r>
              <a:rPr lang="zh-CN" altLang="en-US">
                <a:latin typeface="微软雅黑" charset="0"/>
                <a:ea typeface="微软雅黑" charset="0"/>
              </a:rPr>
              <a:t>（</a:t>
            </a:r>
            <a:r>
              <a:rPr lang="en-US" altLang="zh-CN">
                <a:latin typeface="微软雅黑" charset="0"/>
                <a:ea typeface="微软雅黑" charset="0"/>
              </a:rPr>
              <a:t>1</a:t>
            </a:r>
            <a:r>
              <a:rPr lang="zh-CN" altLang="en-US">
                <a:latin typeface="微软雅黑" charset="0"/>
                <a:ea typeface="微软雅黑" charset="0"/>
              </a:rPr>
              <a:t>前面有个</a:t>
            </a:r>
            <a:r>
              <a:rPr lang="zh-CN" altLang="en-US">
                <a:latin typeface="微软雅黑" charset="0"/>
                <a:ea typeface="微软雅黑" charset="0"/>
              </a:rPr>
              <a:t>空格）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24/07  call 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for HPC SIG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，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Datacenter SIG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，希望提供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use-case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latin typeface="微软雅黑" charset="0"/>
                <a:ea typeface="微软雅黑" charset="0"/>
              </a:rPr>
              <a:t>......      </a:t>
            </a:r>
            <a:r>
              <a:rPr lang="zh-CN" altLang="en-US">
                <a:latin typeface="微软雅黑" charset="0"/>
                <a:ea typeface="微软雅黑" charset="0"/>
              </a:rPr>
              <a:t>近两月无新</a:t>
            </a:r>
            <a:r>
              <a:rPr lang="en-US" altLang="zh-CN">
                <a:latin typeface="微软雅黑" charset="0"/>
                <a:ea typeface="微软雅黑" charset="0"/>
              </a:rPr>
              <a:t>消息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2150" y="4519295"/>
            <a:ext cx="2690495" cy="1530350"/>
          </a:xfrm>
          <a:prstGeom prst="rect">
            <a:avLst/>
          </a:prstGeom>
        </p:spPr>
      </p:pic>
      <p:graphicFrame>
        <p:nvGraphicFramePr>
          <p:cNvPr id="401" name="Google Shape;401;p53"/>
          <p:cNvGraphicFramePr/>
          <p:nvPr>
            <p:custDataLst>
              <p:tags r:id="rId4"/>
            </p:custDataLst>
          </p:nvPr>
        </p:nvGraphicFramePr>
        <p:xfrm>
          <a:off x="7978575" y="3691493"/>
          <a:ext cx="4055150" cy="3000000"/>
        </p:xfrm>
        <a:graphic>
          <a:graphicData uri="http://schemas.openxmlformats.org/drawingml/2006/table">
            <a:tbl>
              <a:tblPr>
                <a:noFill/>
                <a:tableStyleId>{492995BF-51D8-4B85-A612-B58CEA0B10EE}</a:tableStyleId>
              </a:tblPr>
              <a:tblGrid>
                <a:gridCol w="2326500"/>
                <a:gridCol w="1728650"/>
              </a:tblGrid>
              <a:tr h="3308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Verdana Regular" panose="020B0804030504040204" charset="0"/>
                          <a:cs typeface="Verdana Regular" panose="020B0804030504040204" charset="0"/>
                        </a:rPr>
                        <a:t>Key Milestones</a:t>
                      </a:r>
                      <a:endParaRPr lang="en-GB" sz="1100" b="1">
                        <a:latin typeface="Verdana Regular" panose="020B0804030504040204" charset="0"/>
                        <a:cs typeface="Verdana Regular" panose="020B0804030504040204" charset="0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Verdana Regular" panose="020B0804030504040204" charset="0"/>
                          <a:cs typeface="Verdana Regular" panose="020B0804030504040204" charset="0"/>
                        </a:rPr>
                        <a:t>Date </a:t>
                      </a:r>
                      <a:endParaRPr lang="en-GB" sz="1100" b="1">
                        <a:latin typeface="Verdana Regular" panose="020B0804030504040204" charset="0"/>
                        <a:cs typeface="Verdana Regular" panose="020B0804030504040204" charset="0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4"/>
                    </a:solidFill>
                  </a:tcPr>
                </a:tc>
              </a:tr>
              <a:tr h="29464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Plan Approval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6/12/2024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Internal Review Start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9/10/2024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Architecture Review Request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10/10/2024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Freeze Milestone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11/16/2024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Public Review Start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12/17/2024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Ratification-Ready Milestone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11/23/2024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TSC Approval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01/15/2025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Board Ratification</a:t>
                      </a:r>
                      <a:endParaRPr lang="en-GB" sz="1100">
                        <a:solidFill>
                          <a:schemeClr val="dk1"/>
                        </a:solidFill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Verdana Regular" panose="020B0804030504040204" charset="0"/>
                          <a:ea typeface="Calibri"/>
                          <a:cs typeface="Verdana Regular" panose="020B0804030504040204" charset="0"/>
                          <a:sym typeface="Calibri"/>
                        </a:rPr>
                        <a:t>01/30/2025</a:t>
                      </a:r>
                      <a:endParaRPr lang="en-GB" sz="1100">
                        <a:solidFill>
                          <a:schemeClr val="dk1"/>
                        </a:solidFill>
                        <a:highlight>
                          <a:schemeClr val="accent4"/>
                        </a:highlight>
                        <a:latin typeface="Verdana Regular" panose="020B0804030504040204" charset="0"/>
                        <a:ea typeface="Calibri"/>
                        <a:cs typeface="Verdana Regular" panose="020B0804030504040204" charset="0"/>
                        <a:sym typeface="Calibri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DC1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普通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4935</Words>
  <Application>WPS 演示</Application>
  <PresentationFormat>宽屏</PresentationFormat>
  <Paragraphs>436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</vt:lpstr>
      <vt:lpstr>Wingdings</vt:lpstr>
      <vt:lpstr>微软雅黑</vt:lpstr>
      <vt:lpstr>Verdana Regular</vt:lpstr>
      <vt:lpstr>Calibri</vt:lpstr>
      <vt:lpstr>Arial</vt:lpstr>
      <vt:lpstr>宋体</vt:lpstr>
      <vt:lpstr>Arial Unicode MS</vt:lpstr>
      <vt:lpstr>Helvetica Neue</vt:lpstr>
      <vt:lpstr>汉仪书宋二KW</vt:lpstr>
      <vt:lpstr>等线</vt:lpstr>
      <vt:lpstr>汉仪中等线KW</vt:lpstr>
      <vt:lpstr>等线 Light</vt:lpstr>
      <vt:lpstr>普通样式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朱恒博</cp:lastModifiedBy>
  <cp:revision>3112</cp:revision>
  <dcterms:created xsi:type="dcterms:W3CDTF">2024-12-09T01:14:24Z</dcterms:created>
  <dcterms:modified xsi:type="dcterms:W3CDTF">2024-12-09T01:14:24Z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A495A60FF42AA930E9712766D0382A34_43</vt:lpwstr>
  </property>
</Properties>
</file>